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8" r:id="rId5"/>
    <p:sldId id="273" r:id="rId6"/>
    <p:sldId id="275" r:id="rId7"/>
    <p:sldId id="282" r:id="rId8"/>
    <p:sldId id="289" r:id="rId9"/>
    <p:sldId id="281" r:id="rId10"/>
    <p:sldId id="283" r:id="rId11"/>
    <p:sldId id="278" r:id="rId1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09" autoAdjust="0"/>
    <p:restoredTop sz="94694" autoAdjust="0"/>
  </p:normalViewPr>
  <p:slideViewPr>
    <p:cSldViewPr snapToGrid="0">
      <p:cViewPr varScale="1">
        <p:scale>
          <a:sx n="157" d="100"/>
          <a:sy n="157" d="100"/>
        </p:scale>
        <p:origin x="848" y="8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80" d="100"/>
          <a:sy n="80" d="100"/>
        </p:scale>
        <p:origin x="4002" y="15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D9559533-11AE-4DFA-A48D-F03F44B75E8E}" type="datetime1">
              <a:rPr lang="ru-RU" smtClean="0"/>
              <a:t>14.11.2025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EF757874-EF65-4B61-B062-40C932C8129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5041256F-34B8-42D8-85C9-D078E4463BDE}" type="datetime1">
              <a:rPr lang="ru-RU" smtClean="0"/>
              <a:pPr/>
              <a:t>14.11.2025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6937E2AA-278D-0B48-A5DE-00B1FC5BDAF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633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2184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8530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2575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1350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90788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42251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6937E2AA-278D-0B48-A5DE-00B1FC5BDAF9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6466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ru-RU" sz="44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rtlCol="0" anchor="ctr" anchorCtr="0">
            <a:noAutofit/>
          </a:bodyPr>
          <a:lstStyle>
            <a:lvl1pPr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Местозаполнитель таблицы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Щелкните значок, чтобы добавить таблицу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14.11.2025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 содержимого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rtlCol="0" anchor="b" anchorCtr="0">
            <a:noAutofit/>
          </a:bodyPr>
          <a:lstStyle>
            <a:lvl1pPr algn="ctr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lang="ru-RU" sz="1800"/>
            </a:lvl1pPr>
            <a:lvl2pPr marL="685800">
              <a:spcBef>
                <a:spcPts val="600"/>
              </a:spcBef>
              <a:spcAft>
                <a:spcPts val="600"/>
              </a:spcAft>
              <a:defRPr lang="ru-RU" sz="1800"/>
            </a:lvl2pPr>
            <a:lvl3pPr marL="1143000">
              <a:spcBef>
                <a:spcPts val="600"/>
              </a:spcBef>
              <a:spcAft>
                <a:spcPts val="600"/>
              </a:spcAft>
              <a:defRPr lang="ru-RU" sz="1800"/>
            </a:lvl3pPr>
            <a:lvl4pPr marL="1600200">
              <a:spcBef>
                <a:spcPts val="600"/>
              </a:spcBef>
              <a:spcAft>
                <a:spcPts val="600"/>
              </a:spcAft>
              <a:defRPr lang="ru-RU" sz="1800"/>
            </a:lvl4pPr>
            <a:lvl5pPr marL="2057400">
              <a:spcBef>
                <a:spcPts val="600"/>
              </a:spcBef>
              <a:spcAft>
                <a:spcPts val="600"/>
              </a:spcAft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14.11.2025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rtlCol="0" anchor="b" anchorCtr="0">
            <a:noAutofit/>
          </a:bodyPr>
          <a:lstStyle>
            <a:lvl1pPr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Местозаполнитель таблицы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 rtlCol="0"/>
          <a:lstStyle>
            <a:lvl1pPr>
              <a:defRPr lang="ru-RU"/>
            </a:lvl1pPr>
          </a:lstStyle>
          <a:p>
            <a:pPr rtl="0"/>
            <a:r>
              <a:rPr lang="ru-RU"/>
              <a:t>Щелкните значок, чтобы добавить таблицу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14.11.2025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rtlCol="0" anchor="b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1800"/>
            </a:lvl1pPr>
            <a:lvl2pPr marL="457200" indent="0" algn="ctr">
              <a:buNone/>
              <a:defRPr lang="ru-RU"/>
            </a:lvl2pPr>
            <a:lvl3pPr marL="914400" indent="0" algn="ctr">
              <a:buNone/>
              <a:defRPr lang="ru-RU"/>
            </a:lvl3pPr>
            <a:lvl4pPr marL="1371600" indent="0" algn="ctr">
              <a:buNone/>
              <a:defRPr lang="ru-RU"/>
            </a:lvl4pPr>
            <a:lvl5pPr marL="1828800" indent="0" algn="ctr">
              <a:buNone/>
              <a:defRPr lang="ru-RU"/>
            </a:lvl5pPr>
          </a:lstStyle>
          <a:p>
            <a:pPr lvl="0" rtl="0"/>
            <a:r>
              <a:rPr lang="ru-RU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Содержимое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rtlCol="0" anchor="t">
            <a:noAutofit/>
          </a:bodyPr>
          <a:lstStyle>
            <a:lvl1pPr algn="ctr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lang="ru-RU"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ru-RU"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ru-RU"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ru-RU"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ru-RU" sz="16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14.11.2025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рисун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rtlCol="0" anchor="ctr">
            <a:noAutofit/>
          </a:bodyPr>
          <a:lstStyle>
            <a:lvl1pPr algn="ctr">
              <a:defRPr lang="ru-RU" sz="44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Рисунок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 rtlCol="0"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lang="ru-RU"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ru-RU"/>
            </a:pPr>
            <a:r>
              <a:rPr lang="ru-RU"/>
              <a:t>Щелкните значок, чтобы добавить фото</a:t>
            </a:r>
          </a:p>
          <a:p>
            <a:pPr rtl="0"/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14.11.2025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 + рисун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rtlCol="0" anchor="b">
            <a:noAutofit/>
          </a:bodyPr>
          <a:lstStyle>
            <a:lvl1pPr algn="l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 rtlCol="0">
            <a:noAutofit/>
          </a:bodyPr>
          <a:lstStyle>
            <a:lvl1pPr marL="0" indent="0" algn="l">
              <a:buNone/>
              <a:defRPr lang="ru-RU" sz="280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7" name="Рисунок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фото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14.11.2025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rtlCol="0" anchor="b" anchorCtr="0">
            <a:noAutofit/>
          </a:bodyPr>
          <a:lstStyle>
            <a:lvl1pPr algn="ctr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ru-RU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ru-RU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ru-RU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ru-RU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14.11.2025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+ рисунок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Заголовок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rtlCol="0" anchor="b" anchorCtr="0">
            <a:noAutofit/>
          </a:bodyPr>
          <a:lstStyle>
            <a:lvl1pPr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 rtlCol="0"/>
          <a:lstStyle>
            <a:lvl1pPr marL="0" indent="0">
              <a:buNone/>
              <a:defRPr lang="ru-RU"/>
            </a:lvl1pPr>
            <a:lvl2pPr marL="457200" indent="0">
              <a:buNone/>
              <a:defRPr lang="ru-RU"/>
            </a:lvl2pPr>
            <a:lvl3pPr marL="914400" indent="0">
              <a:buNone/>
              <a:defRPr lang="ru-RU"/>
            </a:lvl3pPr>
            <a:lvl4pPr marL="1371600" indent="0">
              <a:buNone/>
              <a:defRPr lang="ru-RU"/>
            </a:lvl4pPr>
            <a:lvl5pPr marL="1828800" indent="0">
              <a:buNone/>
              <a:defRPr lang="ru-RU"/>
            </a:lvl5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14.11.2025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 содержимого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rtlCol="0" anchor="b" anchorCtr="0">
            <a:noAutofit/>
          </a:bodyPr>
          <a:lstStyle>
            <a:lvl1pPr algn="ctr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14.11.2025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ru-RU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ru-RU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ru-RU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ru-RU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ru-RU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ru-RU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ru-RU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ru-RU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 содержимого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rtlCol="0" anchor="b" anchorCtr="0">
            <a:noAutofit/>
          </a:bodyPr>
          <a:lstStyle>
            <a:lvl1pPr algn="ctr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14.11.2025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ru-RU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ru-RU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ru-RU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ru-RU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ru-RU" sz="1800"/>
            </a:lvl5pPr>
          </a:lstStyle>
          <a:p>
            <a:pPr lvl="0" rtl="0"/>
            <a:r>
              <a:rPr lang="ru-RU"/>
              <a:t>Щелкните, чтобы добавить содержимое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rtlCol="0" anchor="b">
            <a:noAutofit/>
          </a:bodyPr>
          <a:lstStyle>
            <a:lvl1pPr algn="l">
              <a:defRPr lang="ru-RU" sz="36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 rtlCol="0">
            <a:noAutofit/>
          </a:bodyPr>
          <a:lstStyle>
            <a:lvl1pPr marL="0" indent="0" algn="l">
              <a:spcAft>
                <a:spcPts val="1000"/>
              </a:spcAft>
              <a:buNone/>
              <a:defRPr lang="ru-RU" sz="180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фото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14.11.2025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>
                    <a:tint val="82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fld id="{D6D8061D-18C3-4F4F-85EF-561633F58754}" type="datetimeFigureOut">
              <a:rPr lang="ru-RU" smtClean="0"/>
              <a:pPr/>
              <a:t>14.11.2025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200">
                <a:solidFill>
                  <a:schemeClr val="tx1">
                    <a:tint val="82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1200">
                <a:solidFill>
                  <a:schemeClr val="tx1">
                    <a:tint val="82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fld id="{CBD12358-51D2-46B3-9BDE-DF29528B945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Менеджер метрик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  <a:noFill/>
        </p:spPr>
        <p:txBody>
          <a:bodyPr rtlCol="0" anchor="t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6" y="1457864"/>
            <a:ext cx="7123281" cy="4580627"/>
          </a:xfrm>
          <a:noFill/>
        </p:spPr>
        <p:txBody>
          <a:bodyPr rtlCol="0" anchor="t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Принцип работы</a:t>
            </a:r>
          </a:p>
          <a:p>
            <a:pPr rtl="0"/>
            <a:r>
              <a:rPr lang="ru-RU" dirty="0"/>
              <a:t>Функционал сервера</a:t>
            </a:r>
          </a:p>
          <a:p>
            <a:pPr rtl="0"/>
            <a:r>
              <a:rPr lang="ru-RU" dirty="0"/>
              <a:t>Функционал клиента</a:t>
            </a:r>
          </a:p>
          <a:p>
            <a:pPr rtl="0"/>
            <a:r>
              <a:rPr lang="ru-RU" dirty="0"/>
              <a:t>Темы, используемые во время выполнения проекта</a:t>
            </a:r>
          </a:p>
          <a:p>
            <a:pPr rtl="0"/>
            <a:r>
              <a:rPr lang="ru-RU" dirty="0"/>
              <a:t>Итоги курса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4709" y="699961"/>
            <a:ext cx="10142581" cy="5619918"/>
          </a:xfrm>
          <a:solidFill>
            <a:schemeClr val="bg1">
              <a:alpha val="95000"/>
            </a:schemeClr>
          </a:solidFill>
        </p:spPr>
        <p:txBody>
          <a:bodyPr rtlCol="0" anchor="ctr"/>
          <a:lstStyle>
            <a:defPPr>
              <a:defRPr lang="ru-RU"/>
            </a:defPPr>
          </a:lstStyle>
          <a:p>
            <a:pPr algn="l" rtl="0"/>
            <a:r>
              <a:rPr lang="ru-RU" sz="2400" dirty="0"/>
              <a:t>Менеджер метрик – клиент-серверное приложение, позволяющее собирать метрики со множества компьютеров и сохранять их историю.</a:t>
            </a:r>
            <a:br>
              <a:rPr lang="ru-RU" sz="2400" dirty="0"/>
            </a:br>
            <a:br>
              <a:rPr lang="ru-RU" sz="2400" dirty="0"/>
            </a:br>
            <a:r>
              <a:rPr lang="ru-RU" sz="2400" dirty="0"/>
              <a:t>Сервер может запускаться с нескольких компьютеров одной сети. Клиент, находящийся в той же сети, опрашивает все сервисы и сохраняет историю собранных метрик. 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55E495C1-D7AA-47E7-B1AB-6F6B3D651759}"/>
              </a:ext>
            </a:extLst>
          </p:cNvPr>
          <p:cNvSpPr txBox="1">
            <a:spLocks/>
          </p:cNvSpPr>
          <p:nvPr/>
        </p:nvSpPr>
        <p:spPr>
          <a:xfrm>
            <a:off x="947421" y="521938"/>
            <a:ext cx="10007278" cy="1283843"/>
          </a:xfrm>
          <a:prstGeom prst="rect">
            <a:avLst/>
          </a:prstGeom>
          <a:noFill/>
        </p:spPr>
        <p:txBody>
          <a:bodyPr vert="horz" lIns="274320" tIns="45720" rIns="274320" bIns="45720" rtlCol="0" anchor="b">
            <a:noAutofit/>
          </a:bodyPr>
          <a:lstStyle>
            <a:defPPr>
              <a:defRPr lang="ru-RU"/>
            </a:defPPr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Принцип работы</a:t>
            </a:r>
          </a:p>
        </p:txBody>
      </p:sp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120" y="874092"/>
            <a:ext cx="8958805" cy="1077230"/>
          </a:xfrm>
          <a:noFill/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Функционал сервера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16075" y="2257425"/>
            <a:ext cx="8959850" cy="402604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Сервер содержит 2 обработчика и принимает </a:t>
            </a:r>
            <a:r>
              <a:rPr lang="en-US" dirty="0"/>
              <a:t>Get</a:t>
            </a:r>
            <a:r>
              <a:rPr lang="ru-RU" dirty="0"/>
              <a:t>-запросы на получение </a:t>
            </a:r>
            <a:r>
              <a:rPr lang="en-US" dirty="0"/>
              <a:t>CPU- </a:t>
            </a:r>
            <a:r>
              <a:rPr lang="ru-RU" dirty="0"/>
              <a:t>и </a:t>
            </a:r>
            <a:r>
              <a:rPr lang="en-US" dirty="0"/>
              <a:t>RAM-</a:t>
            </a:r>
            <a:r>
              <a:rPr lang="ru-RU" dirty="0"/>
              <a:t> метрик.  </a:t>
            </a:r>
          </a:p>
          <a:p>
            <a:r>
              <a:rPr lang="ru-RU" dirty="0"/>
              <a:t>Для сбора метрик использовалась библиотека </a:t>
            </a:r>
            <a:r>
              <a:rPr lang="en-US" dirty="0"/>
              <a:t>github.com/</a:t>
            </a:r>
            <a:r>
              <a:rPr lang="en-US" dirty="0" err="1"/>
              <a:t>shirou</a:t>
            </a:r>
            <a:r>
              <a:rPr lang="en-US" dirty="0"/>
              <a:t>/</a:t>
            </a:r>
            <a:r>
              <a:rPr lang="en-US" dirty="0" err="1"/>
              <a:t>gopsutil</a:t>
            </a:r>
            <a:r>
              <a:rPr lang="en-US" dirty="0"/>
              <a:t>/v4</a:t>
            </a:r>
            <a:r>
              <a:rPr lang="ru-RU" dirty="0"/>
              <a:t>.</a:t>
            </a:r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8644EC-8AB8-4750-92B4-E6B6B749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610" y="4086951"/>
            <a:ext cx="4207353" cy="189695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1AC74A0-F037-4419-BC08-5B72121B80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559" y="3611495"/>
            <a:ext cx="3277233" cy="246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120" y="874092"/>
            <a:ext cx="8958805" cy="1077230"/>
          </a:xfrm>
          <a:noFill/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Функционал клиента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385451" y="2261471"/>
            <a:ext cx="9583303" cy="402604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</a:lstStyle>
          <a:p>
            <a:r>
              <a:rPr lang="ru-RU" dirty="0"/>
              <a:t>Клиент каждую минуту запускает </a:t>
            </a:r>
            <a:r>
              <a:rPr lang="ru-RU" dirty="0" err="1"/>
              <a:t>джобу</a:t>
            </a:r>
            <a:r>
              <a:rPr lang="ru-RU" dirty="0"/>
              <a:t>, которая пробует отправить запрос на получение метрик на каждый порт в своей сети из диапазона 7000 – 9999.</a:t>
            </a:r>
          </a:p>
          <a:p>
            <a:endParaRPr lang="ru-RU" dirty="0"/>
          </a:p>
          <a:p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0689AA6-0335-4B1B-97D0-B2F0A8877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4461" y="3119479"/>
            <a:ext cx="2815702" cy="276136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F866DF0-3178-4FD5-BD26-C45E53E84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942" y="3032489"/>
            <a:ext cx="3784997" cy="3174101"/>
          </a:xfrm>
          <a:prstGeom prst="rect">
            <a:avLst/>
          </a:prstGeo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4A568907-DDA9-441B-B8E6-029D6D8B129A}"/>
              </a:ext>
            </a:extLst>
          </p:cNvPr>
          <p:cNvSpPr txBox="1">
            <a:spLocks/>
          </p:cNvSpPr>
          <p:nvPr/>
        </p:nvSpPr>
        <p:spPr>
          <a:xfrm>
            <a:off x="3953325" y="3079017"/>
            <a:ext cx="4822488" cy="271083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None/>
              <a:defRPr lang="ru-RU" sz="18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2286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dirty="0"/>
              <a:t>Как только метрики будут получены, клиент сохранит их в </a:t>
            </a:r>
            <a:r>
              <a:rPr lang="ru-RU" dirty="0" err="1"/>
              <a:t>csv</a:t>
            </a:r>
            <a:r>
              <a:rPr lang="ru-RU" dirty="0"/>
              <a:t>-файл и в базу данных SQL </a:t>
            </a:r>
            <a:r>
              <a:rPr lang="ru-RU" dirty="0" err="1"/>
              <a:t>Lite</a:t>
            </a:r>
            <a:r>
              <a:rPr lang="ru-RU" dirty="0"/>
              <a:t>. </a:t>
            </a:r>
          </a:p>
          <a:p>
            <a:r>
              <a:rPr lang="ru-RU" dirty="0"/>
              <a:t>Таким образом, в файлах CPU_{port}.csv и RAM_{</a:t>
            </a:r>
            <a:r>
              <a:rPr lang="ru-RU" dirty="0" err="1"/>
              <a:t>port</a:t>
            </a:r>
            <a:r>
              <a:rPr lang="ru-RU" dirty="0"/>
              <a:t>}.</a:t>
            </a:r>
            <a:r>
              <a:rPr lang="ru-RU" dirty="0" err="1"/>
              <a:t>csv</a:t>
            </a:r>
            <a:r>
              <a:rPr lang="ru-RU" dirty="0"/>
              <a:t>, а также в библиотеку </a:t>
            </a:r>
            <a:r>
              <a:rPr lang="ru-RU" dirty="0" err="1"/>
              <a:t>Metrics.db</a:t>
            </a:r>
            <a:r>
              <a:rPr lang="ru-RU" dirty="0"/>
              <a:t> сохраняется история метрик, полученных от каждого открытого порта. </a:t>
            </a:r>
          </a:p>
          <a:p>
            <a:r>
              <a:rPr lang="ru-RU" dirty="0"/>
              <a:t>Для работы с SQL </a:t>
            </a:r>
            <a:r>
              <a:rPr lang="ru-RU" dirty="0" err="1"/>
              <a:t>Lite</a:t>
            </a:r>
            <a:r>
              <a:rPr lang="ru-RU" dirty="0"/>
              <a:t> использовалась библиотека github.com/</a:t>
            </a:r>
            <a:r>
              <a:rPr lang="ru-RU" dirty="0" err="1"/>
              <a:t>glebarez</a:t>
            </a:r>
            <a:r>
              <a:rPr lang="ru-RU" dirty="0"/>
              <a:t>/</a:t>
            </a:r>
            <a:r>
              <a:rPr lang="ru-RU" dirty="0" err="1"/>
              <a:t>sqlite</a:t>
            </a:r>
            <a:r>
              <a:rPr lang="ru-RU" dirty="0"/>
              <a:t>.</a:t>
            </a:r>
          </a:p>
          <a:p>
            <a:pPr algn="just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7481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471" y="668720"/>
            <a:ext cx="9653286" cy="1158254"/>
          </a:xfrm>
          <a:noFill/>
        </p:spPr>
        <p:txBody>
          <a:bodyPr rtlCol="0"/>
          <a:lstStyle>
            <a:defPPr>
              <a:defRPr lang="ru-RU"/>
            </a:defPPr>
          </a:lstStyle>
          <a:p>
            <a:r>
              <a:rPr lang="ru-RU" dirty="0"/>
              <a:t>Используемые темы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00540" y="2257062"/>
            <a:ext cx="9487294" cy="3541853"/>
          </a:xfrm>
          <a:noFill/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lvl="1" rtl="0"/>
            <a:r>
              <a:rPr lang="ru-RU" dirty="0"/>
              <a:t>Работа с </a:t>
            </a:r>
            <a:r>
              <a:rPr lang="en-US" dirty="0"/>
              <a:t>Json</a:t>
            </a:r>
            <a:endParaRPr lang="ru-RU" dirty="0"/>
          </a:p>
          <a:p>
            <a:pPr lvl="1" rtl="0"/>
            <a:r>
              <a:rPr lang="ru-RU" dirty="0"/>
              <a:t>Чтение/запись файлов, в частности </a:t>
            </a:r>
            <a:r>
              <a:rPr lang="en-US" dirty="0"/>
              <a:t>csv</a:t>
            </a:r>
            <a:endParaRPr lang="ru-RU" dirty="0"/>
          </a:p>
          <a:p>
            <a:pPr lvl="1" rtl="0"/>
            <a:r>
              <a:rPr lang="ru-RU" dirty="0"/>
              <a:t>Создание </a:t>
            </a:r>
            <a:r>
              <a:rPr lang="en-US" dirty="0"/>
              <a:t>Rest API </a:t>
            </a:r>
            <a:r>
              <a:rPr lang="ru-RU" dirty="0"/>
              <a:t>для создания </a:t>
            </a:r>
            <a:r>
              <a:rPr lang="en-US" dirty="0"/>
              <a:t>http-</a:t>
            </a:r>
            <a:r>
              <a:rPr lang="ru-RU" dirty="0"/>
              <a:t>сервера и клиента</a:t>
            </a:r>
          </a:p>
          <a:p>
            <a:pPr lvl="1" rtl="0"/>
            <a:r>
              <a:rPr lang="ru-RU" dirty="0"/>
              <a:t>Параллельное программирование, паттерн </a:t>
            </a:r>
            <a:r>
              <a:rPr lang="en-US" dirty="0"/>
              <a:t>worker pools</a:t>
            </a:r>
          </a:p>
          <a:p>
            <a:pPr lvl="1" rtl="0"/>
            <a:r>
              <a:rPr lang="ru-RU" dirty="0"/>
              <a:t>Обработка исключений, генерация </a:t>
            </a:r>
            <a:r>
              <a:rPr lang="en-US" dirty="0"/>
              <a:t>panic</a:t>
            </a:r>
          </a:p>
          <a:p>
            <a:pPr lvl="1" rtl="0"/>
            <a:endParaRPr lang="en-US" dirty="0"/>
          </a:p>
          <a:p>
            <a:pPr marL="0" lvl="1" indent="0" rtl="0">
              <a:buNone/>
            </a:pPr>
            <a:r>
              <a:rPr lang="ru-RU" dirty="0"/>
              <a:t>Таким образом, основные темы курса были использованы на практике.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61" y="777240"/>
            <a:ext cx="10007278" cy="1283843"/>
          </a:xfrm>
          <a:noFill/>
        </p:spPr>
        <p:txBody>
          <a:bodyPr rtlCol="0" anchor="b"/>
          <a:lstStyle>
            <a:defPPr>
              <a:defRPr lang="ru-RU"/>
            </a:defPPr>
          </a:lstStyle>
          <a:p>
            <a:pPr rtl="0"/>
            <a:r>
              <a:rPr lang="ru-RU" dirty="0"/>
              <a:t>Итоги курса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51074" y="2532396"/>
            <a:ext cx="9420575" cy="3653350"/>
          </a:xfrm>
          <a:noFill/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Во время прохождения курса был изучен весь запланированный материал и опробован на практике. </a:t>
            </a:r>
          </a:p>
          <a:p>
            <a:pPr rtl="0"/>
            <a:r>
              <a:rPr lang="ru-RU" dirty="0"/>
              <a:t>Выполнены домашние задания и лабораторные работы.</a:t>
            </a:r>
          </a:p>
          <a:p>
            <a:pPr rtl="0"/>
            <a:r>
              <a:rPr lang="ru-RU" dirty="0"/>
              <a:t>Реализован итоговый проект, который объединил в себе все основные темы курса. </a:t>
            </a:r>
          </a:p>
        </p:txBody>
      </p:sp>
    </p:spTree>
    <p:extLst>
      <p:ext uri="{BB962C8B-B14F-4D97-AF65-F5344CB8AC3E}">
        <p14:creationId xmlns:p14="http://schemas.microsoft.com/office/powerpoint/2010/main" val="3054086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7"/>
            <a:ext cx="3905250" cy="3032567"/>
          </a:xfrm>
          <a:noFill/>
        </p:spPr>
        <p:txBody>
          <a:bodyPr rtlCol="0" anchor="b"/>
          <a:lstStyle>
            <a:defPPr>
              <a:defRPr lang="ru-RU"/>
            </a:defPPr>
          </a:lstStyle>
          <a:p>
            <a:pPr rtl="0"/>
            <a:r>
              <a:rPr lang="ru-RU" dirty="0"/>
              <a:t>Спасибо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3375" y="4004321"/>
            <a:ext cx="3905250" cy="2743200"/>
          </a:xfrm>
          <a:noFill/>
        </p:spPr>
        <p:txBody>
          <a:bodyPr rtlCol="0" anchor="t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Алена Бородачева</a:t>
            </a:r>
          </a:p>
          <a:p>
            <a:r>
              <a:rPr lang="en-US" dirty="0"/>
              <a:t>bad@portmc.ru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theme/theme1.xml><?xml version="1.0" encoding="utf-8"?>
<a:theme xmlns:a="http://schemas.openxmlformats.org/drawingml/2006/main" name="Пользовательская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Calibri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039DB3-8B03-42C7-A6D5-D581E57F13D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3A5813F-A12D-4A3C-B9FF-2C89106185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2533540E-348B-4A0C-8D42-DF419EB4ACB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287</Words>
  <Application>Microsoft Office PowerPoint</Application>
  <PresentationFormat>Широкоэкранный</PresentationFormat>
  <Paragraphs>40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Aptos</vt:lpstr>
      <vt:lpstr>Arial</vt:lpstr>
      <vt:lpstr>Calibri</vt:lpstr>
      <vt:lpstr>Calibri Light</vt:lpstr>
      <vt:lpstr>Tisa Offc Serif Pro</vt:lpstr>
      <vt:lpstr>Пользовательская</vt:lpstr>
      <vt:lpstr>Менеджер метрик</vt:lpstr>
      <vt:lpstr>План</vt:lpstr>
      <vt:lpstr>Менеджер метрик – клиент-серверное приложение, позволяющее собирать метрики со множества компьютеров и сохранять их историю.  Сервер может запускаться с нескольких компьютеров одной сети. Клиент, находящийся в той же сети, опрашивает все сервисы и сохраняет историю собранных метрик. </vt:lpstr>
      <vt:lpstr>Функционал сервера</vt:lpstr>
      <vt:lpstr>Функционал клиента</vt:lpstr>
      <vt:lpstr>Используемые темы</vt:lpstr>
      <vt:lpstr>Итоги курса</vt:lpstr>
      <vt:lpstr>Спасибо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2023-12-19T18:41:18Z</dcterms:created>
  <dcterms:modified xsi:type="dcterms:W3CDTF">2025-11-14T12:30:53Z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